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7" r:id="rId2"/>
    <p:sldId id="260" r:id="rId3"/>
    <p:sldId id="261" r:id="rId4"/>
    <p:sldId id="273" r:id="rId5"/>
    <p:sldId id="263" r:id="rId6"/>
    <p:sldId id="264" r:id="rId7"/>
    <p:sldId id="276" r:id="rId8"/>
    <p:sldId id="265" r:id="rId9"/>
    <p:sldId id="268" r:id="rId10"/>
    <p:sldId id="274" r:id="rId11"/>
  </p:sldIdLst>
  <p:sldSz cx="9144000" cy="5143500" type="screen16x9"/>
  <p:notesSz cx="6858000" cy="9144000"/>
  <p:embeddedFontLst>
    <p:embeddedFont>
      <p:font typeface="Audiowide" panose="020B0604020202020204" charset="0"/>
      <p:regular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84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TsO3etJpBc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52b83c8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52b83c8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52b83c82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52b83c82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21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521ac73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521ac73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52b83c8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52b83c8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521ac73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521ac73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1161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52b83c82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52b83c82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52b83c82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52b83c82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52b83c82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52b83c82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6602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52b83c82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52b83c82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 tooltip="https://www.youtube.com/watch?v=ktso3etjpbc"/>
              </a:rPr>
              <a:t>https://www.youtube.com/watch?v=KTsO3etJpBc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52b83c82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152b83c82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 pitchFamily="34" charset="0"/>
              <a:buChar char="•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TsO3etJpBc?feature=oembed" TargetMode="Externa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6642268" y="4671450"/>
            <a:ext cx="2403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20-22 November, Karlsruhe, Germany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 Eclipse SDV Event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212350" y="856700"/>
            <a:ext cx="87693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Pitching Session</a:t>
            </a:r>
            <a:endParaRPr sz="500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8150" y="77000"/>
            <a:ext cx="856051" cy="85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350" y="386725"/>
            <a:ext cx="1106007" cy="3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212350" y="2456900"/>
            <a:ext cx="87693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925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Maestro Symphony</a:t>
            </a:r>
            <a:endParaRPr sz="5000"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Technology Stack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0" y="1000800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1"/>
          <p:cNvSpPr txBox="1"/>
          <p:nvPr/>
        </p:nvSpPr>
        <p:spPr>
          <a:xfrm>
            <a:off x="311700" y="1403744"/>
            <a:ext cx="3760238" cy="3336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Eclipse Symphony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Kubernetes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Minikube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K9s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Python FastAPI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Python Yolo Image Recognition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Kubectl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Azure Logic App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HTML5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WSL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115;p21">
            <a:extLst>
              <a:ext uri="{FF2B5EF4-FFF2-40B4-BE49-F238E27FC236}">
                <a16:creationId xmlns:a16="http://schemas.microsoft.com/office/drawing/2014/main" id="{0B53F98B-1421-B061-FED2-2456A58C2679}"/>
              </a:ext>
            </a:extLst>
          </p:cNvPr>
          <p:cNvSpPr txBox="1"/>
          <p:nvPr/>
        </p:nvSpPr>
        <p:spPr>
          <a:xfrm>
            <a:off x="4572000" y="1403743"/>
            <a:ext cx="3760238" cy="1397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Mage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Maestro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471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Maestro / Symphony</a:t>
            </a:r>
            <a:endParaRPr i="1"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7"/>
          <p:cNvSpPr txBox="1"/>
          <p:nvPr/>
        </p:nvSpPr>
        <p:spPr>
          <a:xfrm>
            <a:off x="160507" y="1091684"/>
            <a:ext cx="3998981" cy="1397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“Orchestration and automation of fleet management in an highly distributed environment”</a:t>
            </a: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Picture 3" descr="A person in a tuxedo standing on a stage with many toy trucks&#10;&#10;Description automatically generated">
            <a:extLst>
              <a:ext uri="{FF2B5EF4-FFF2-40B4-BE49-F238E27FC236}">
                <a16:creationId xmlns:a16="http://schemas.microsoft.com/office/drawing/2014/main" id="{BED60EA0-AA37-B82F-61D5-2AA2838A1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236" y="2128037"/>
            <a:ext cx="4920257" cy="28115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The Team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18"/>
          <p:cNvSpPr txBox="1"/>
          <p:nvPr/>
        </p:nvSpPr>
        <p:spPr>
          <a:xfrm>
            <a:off x="1631736" y="2050793"/>
            <a:ext cx="2878388" cy="305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Markus Kainz</a:t>
            </a: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Software Engineer at AVL List GmbH</a:t>
            </a: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arkus.kainz@avl.com</a:t>
            </a: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/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/>
            <a:endParaRPr lang="en" sz="1800" i="1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098" name="Picture 2" descr="Dipl.-Ing. Markus Kainz - Entwicklungsingenieur Software ...">
            <a:extLst>
              <a:ext uri="{FF2B5EF4-FFF2-40B4-BE49-F238E27FC236}">
                <a16:creationId xmlns:a16="http://schemas.microsoft.com/office/drawing/2014/main" id="{D89CC44E-EE1C-FF45-E427-9B23F5E14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00" y="2055683"/>
            <a:ext cx="1155891" cy="1155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5E6D0B-3BC4-56E8-C8E1-48170CBDA480}"/>
              </a:ext>
            </a:extLst>
          </p:cNvPr>
          <p:cNvSpPr txBox="1"/>
          <p:nvPr/>
        </p:nvSpPr>
        <p:spPr>
          <a:xfrm>
            <a:off x="5887095" y="2050793"/>
            <a:ext cx="309770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Patrick Draxler</a:t>
            </a:r>
          </a:p>
          <a:p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Software Engineer at AVL List GmbH</a:t>
            </a:r>
          </a:p>
          <a:p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Patrick.draxler@avl.com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C884F7-EE29-FDD4-D17D-6B6B9FAAA1E1}"/>
              </a:ext>
            </a:extLst>
          </p:cNvPr>
          <p:cNvSpPr txBox="1"/>
          <p:nvPr/>
        </p:nvSpPr>
        <p:spPr>
          <a:xfrm>
            <a:off x="311700" y="4589052"/>
            <a:ext cx="467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Coach: </a:t>
            </a:r>
            <a:r>
              <a:rPr lang="en-US" sz="1800" i="1" dirty="0" err="1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Haishi</a:t>
            </a:r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 Bai, Software God</a:t>
            </a:r>
          </a:p>
        </p:txBody>
      </p:sp>
      <p:pic>
        <p:nvPicPr>
          <p:cNvPr id="5" name="Picture 4" descr="A person in a suit&#10;&#10;Description automatically generated">
            <a:extLst>
              <a:ext uri="{FF2B5EF4-FFF2-40B4-BE49-F238E27FC236}">
                <a16:creationId xmlns:a16="http://schemas.microsoft.com/office/drawing/2014/main" id="{14B3400F-D201-4A44-8CA1-4B12732FEB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65" t="15782" r="1938" b="16069"/>
          <a:stretch/>
        </p:blipFill>
        <p:spPr>
          <a:xfrm>
            <a:off x="4572000" y="2050793"/>
            <a:ext cx="1155891" cy="11607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Current Situation</a:t>
            </a:r>
            <a:endParaRPr i="1"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7"/>
          <p:cNvSpPr txBox="1"/>
          <p:nvPr/>
        </p:nvSpPr>
        <p:spPr>
          <a:xfrm>
            <a:off x="311700" y="1442597"/>
            <a:ext cx="8339400" cy="305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Automotive industry shifting towards SDV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More possibilities e.g. OTA</a:t>
            </a:r>
          </a:p>
          <a:p>
            <a:pPr marL="2984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More data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More complexity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Especially for fleet management </a:t>
            </a: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futuristic car on a display&#10;&#10;Description automatically generated">
            <a:extLst>
              <a:ext uri="{FF2B5EF4-FFF2-40B4-BE49-F238E27FC236}">
                <a16:creationId xmlns:a16="http://schemas.microsoft.com/office/drawing/2014/main" id="{D6359CFB-5209-5BB5-AE56-4C2BEB66B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653" y="1347679"/>
            <a:ext cx="3249647" cy="324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24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Solution (1/2)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0" y="1006906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311700" y="1367393"/>
            <a:ext cx="8339400" cy="305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Scalable cloud solution </a:t>
            </a: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assist fleet managers in their daily work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Automated data collection and processing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Automatization of repetetive tasks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Reporting and traceability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Using open source tools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sz="1800" i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Solution (2/2)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1"/>
          <p:cNvSpPr txBox="1"/>
          <p:nvPr/>
        </p:nvSpPr>
        <p:spPr>
          <a:xfrm>
            <a:off x="311700" y="1457342"/>
            <a:ext cx="8339400" cy="361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Automated detection of incoming trucks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Creation of digital twins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Read and process vehicle data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Event driven notifications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Trigger events to modify the actual vehicle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Sync with digital twin</a:t>
            </a: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98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sz="1800" i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two semi trucks with glowing lights&#10;&#10;Description automatically generated">
            <a:extLst>
              <a:ext uri="{FF2B5EF4-FFF2-40B4-BE49-F238E27FC236}">
                <a16:creationId xmlns:a16="http://schemas.microsoft.com/office/drawing/2014/main" id="{C43EE971-991B-1A0B-F94B-932B13B5A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885" y="1766924"/>
            <a:ext cx="4060550" cy="23203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F7B597B-4E74-F6A9-E6C5-1E07959B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456" y="-5414"/>
            <a:ext cx="6636544" cy="5154327"/>
          </a:xfrm>
          <a:prstGeom prst="rect">
            <a:avLst/>
          </a:prstGeom>
        </p:spPr>
      </p:pic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Implementation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8D10F9-A877-5375-C5DC-41F56F2ED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12448"/>
            <a:ext cx="2216838" cy="27310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38D6C3-3776-FF17-046C-6B7C278FD3F0}"/>
              </a:ext>
            </a:extLst>
          </p:cNvPr>
          <p:cNvSpPr txBox="1"/>
          <p:nvPr/>
        </p:nvSpPr>
        <p:spPr>
          <a:xfrm>
            <a:off x="0" y="2158532"/>
            <a:ext cx="12586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050" dirty="0"/>
              <a:t>Opera Dashboard</a:t>
            </a:r>
            <a:endParaRPr lang="en-US" sz="1050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3F463B34-9D1A-2388-8450-8FFB1B3D25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16840" y="3550444"/>
            <a:ext cx="2762354" cy="728660"/>
          </a:xfrm>
          <a:prstGeom prst="bentConnector3">
            <a:avLst>
              <a:gd name="adj1" fmla="val 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20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Demo</a:t>
            </a:r>
            <a:endParaRPr dirty="0"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1" name="Google Shape;121;p22"/>
          <p:cNvSpPr/>
          <p:nvPr/>
        </p:nvSpPr>
        <p:spPr>
          <a:xfrm>
            <a:off x="0" y="1000775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Online Media 1" title="sdvhack">
            <a:hlinkClick r:id="" action="ppaction://media"/>
            <a:extLst>
              <a:ext uri="{FF2B5EF4-FFF2-40B4-BE49-F238E27FC236}">
                <a16:creationId xmlns:a16="http://schemas.microsoft.com/office/drawing/2014/main" id="{924E5D9C-E483-7FCB-AAC0-00B93F220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9050" y="0"/>
            <a:ext cx="91043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E0C90"/>
                </a:solidFill>
                <a:latin typeface="Audiowide"/>
                <a:ea typeface="Audiowide"/>
                <a:cs typeface="Audiowide"/>
                <a:sym typeface="Audiowide"/>
              </a:rPr>
              <a:t>Business Model</a:t>
            </a:r>
            <a:endParaRPr>
              <a:solidFill>
                <a:srgbClr val="EE0C9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42" name="Google Shape;142;p25"/>
          <p:cNvSpPr/>
          <p:nvPr/>
        </p:nvSpPr>
        <p:spPr>
          <a:xfrm>
            <a:off x="0" y="1000800"/>
            <a:ext cx="9144000" cy="4142700"/>
          </a:xfrm>
          <a:prstGeom prst="rect">
            <a:avLst/>
          </a:prstGeom>
          <a:solidFill>
            <a:srgbClr val="2C0353"/>
          </a:solidFill>
          <a:ln w="9525" cap="flat" cmpd="sng">
            <a:solidFill>
              <a:srgbClr val="701C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99744" marR="5080" lvl="0" indent="-487679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136;p24">
            <a:extLst>
              <a:ext uri="{FF2B5EF4-FFF2-40B4-BE49-F238E27FC236}">
                <a16:creationId xmlns:a16="http://schemas.microsoft.com/office/drawing/2014/main" id="{160324D3-4F6F-8ADB-28D3-68D790B3D656}"/>
              </a:ext>
            </a:extLst>
          </p:cNvPr>
          <p:cNvSpPr txBox="1"/>
          <p:nvPr/>
        </p:nvSpPr>
        <p:spPr>
          <a:xfrm>
            <a:off x="311700" y="1000800"/>
            <a:ext cx="8339400" cy="4167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4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Subscription Plans</a:t>
            </a:r>
          </a:p>
          <a:p>
            <a:pPr marL="12700" lvl="4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Monthly or </a:t>
            </a:r>
          </a:p>
          <a:p>
            <a:pPr marL="12700" lvl="4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annual SaaS pricing tiers </a:t>
            </a:r>
          </a:p>
          <a:p>
            <a:pPr marL="12700" lvl="4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based on fleet size and features</a:t>
            </a:r>
          </a:p>
          <a:p>
            <a:pPr marL="298450" lvl="4" indent="-285750">
              <a:buFont typeface="Arial" panose="020B0604020202020204" pitchFamily="34" charset="0"/>
              <a:buChar char="•"/>
            </a:pPr>
            <a:endParaRPr lang="en-US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Usage-Based Pricing</a:t>
            </a: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Pay-per-use for additional services (e.g., advanced analytics, AI modules).</a:t>
            </a:r>
          </a:p>
          <a:p>
            <a:pPr marL="298450" lvl="5" indent="-285750">
              <a:buFont typeface="Arial" panose="020B0604020202020204" pitchFamily="34" charset="0"/>
              <a:buChar char="•"/>
            </a:pPr>
            <a:endParaRPr lang="en-US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Professional Services</a:t>
            </a: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Custom integrations</a:t>
            </a: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trainings</a:t>
            </a: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consulting</a:t>
            </a:r>
          </a:p>
          <a:p>
            <a:pPr marL="298450" lvl="5" indent="-285750">
              <a:buFont typeface="Arial" panose="020B0604020202020204" pitchFamily="34" charset="0"/>
              <a:buChar char="•"/>
            </a:pPr>
            <a:endParaRPr lang="en-US" sz="1800" i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Potential Upsell Opportunities</a:t>
            </a:r>
          </a:p>
          <a:p>
            <a:pPr marL="12700" lvl="5"/>
            <a:r>
              <a:rPr lang="en-US" sz="1800" i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Compliance modules.</a:t>
            </a:r>
            <a:endParaRPr sz="1800" i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Office PowerPoint</Application>
  <PresentationFormat>On-screen Show (16:9)</PresentationFormat>
  <Paragraphs>88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Audiowide</vt:lpstr>
      <vt:lpstr>Roboto</vt:lpstr>
      <vt:lpstr>Arial</vt:lpstr>
      <vt:lpstr>Simple Light</vt:lpstr>
      <vt:lpstr>PowerPoint Presentation</vt:lpstr>
      <vt:lpstr>Maestro / Symphony</vt:lpstr>
      <vt:lpstr>The Team</vt:lpstr>
      <vt:lpstr>Current Situation</vt:lpstr>
      <vt:lpstr>Solution (1/2)</vt:lpstr>
      <vt:lpstr>Solution (2/2)</vt:lpstr>
      <vt:lpstr>Implementation</vt:lpstr>
      <vt:lpstr>Demo</vt:lpstr>
      <vt:lpstr>Business Model</vt:lpstr>
      <vt:lpstr>Technology Stack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Draxler, Patrick AVL/AT</cp:lastModifiedBy>
  <cp:revision>9</cp:revision>
  <dcterms:modified xsi:type="dcterms:W3CDTF">2024-11-22T00:08:25Z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1075092-e835-4209-8938-695d786e0591_Enabled">
    <vt:lpwstr>true</vt:lpwstr>
  </property>
  <property fmtid="{D5CDD505-2E9C-101B-9397-08002B2CF9AE}" pid="3" name="MSIP_Label_61075092-e835-4209-8938-695d786e0591_SetDate">
    <vt:lpwstr>2024-11-21T19:26:18Z</vt:lpwstr>
  </property>
  <property fmtid="{D5CDD505-2E9C-101B-9397-08002B2CF9AE}" pid="4" name="MSIP_Label_61075092-e835-4209-8938-695d786e0591_Method">
    <vt:lpwstr>Standard</vt:lpwstr>
  </property>
  <property fmtid="{D5CDD505-2E9C-101B-9397-08002B2CF9AE}" pid="5" name="MSIP_Label_61075092-e835-4209-8938-695d786e0591_Name">
    <vt:lpwstr>internal</vt:lpwstr>
  </property>
  <property fmtid="{D5CDD505-2E9C-101B-9397-08002B2CF9AE}" pid="6" name="MSIP_Label_61075092-e835-4209-8938-695d786e0591_SiteId">
    <vt:lpwstr>b4bc7e59-9a34-4622-ab54-d7a1a680f47a</vt:lpwstr>
  </property>
  <property fmtid="{D5CDD505-2E9C-101B-9397-08002B2CF9AE}" pid="7" name="MSIP_Label_61075092-e835-4209-8938-695d786e0591_ActionId">
    <vt:lpwstr>357ab2bc-0f49-472d-9f37-72c96e411ec8</vt:lpwstr>
  </property>
  <property fmtid="{D5CDD505-2E9C-101B-9397-08002B2CF9AE}" pid="8" name="MSIP_Label_61075092-e835-4209-8938-695d786e0591_ContentBits">
    <vt:lpwstr>0</vt:lpwstr>
  </property>
</Properties>
</file>

<file path=docProps/thumbnail.jpeg>
</file>